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1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755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35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9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70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32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79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93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23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549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076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D57DF-E3E8-4560-9E7F-131D510008A1}" type="datetimeFigureOut">
              <a:rPr lang="en-US" smtClean="0"/>
              <a:t>12/10/2016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74047-783F-4526-AAB3-F0B102D768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5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LEVELS OF COGNITIVE COMPETENCE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vi-VN" b="1" smtClean="0"/>
              <a:t>Assessment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410200"/>
          </a:xfrm>
        </p:spPr>
        <p:txBody>
          <a:bodyPr>
            <a:noAutofit/>
          </a:bodyPr>
          <a:lstStyle/>
          <a:p>
            <a:r>
              <a:rPr lang="vi-VN" sz="2800" smtClean="0"/>
              <a:t>Classify </a:t>
            </a:r>
            <a:r>
              <a:rPr lang="vi-VN" sz="2800"/>
              <a:t>the characters as human, animal, or thing.</a:t>
            </a:r>
            <a:endParaRPr lang="en-US" sz="2800"/>
          </a:p>
          <a:p>
            <a:r>
              <a:rPr lang="vi-VN" sz="2800"/>
              <a:t>Transfer a main character to a new setting.</a:t>
            </a:r>
            <a:endParaRPr lang="en-US" sz="2800"/>
          </a:p>
          <a:p>
            <a:r>
              <a:rPr lang="vi-VN" sz="2800"/>
              <a:t>Make finger puppets and act out a part of the story.</a:t>
            </a:r>
            <a:endParaRPr lang="en-US" sz="2800"/>
          </a:p>
          <a:p>
            <a:r>
              <a:rPr lang="vi-VN" sz="2800"/>
              <a:t>Select a meal that one of the main characters would enjoy eating: plan a menu, and a method of serving it.</a:t>
            </a:r>
            <a:endParaRPr lang="en-US" sz="2800"/>
          </a:p>
          <a:p>
            <a:r>
              <a:rPr lang="vi-VN" sz="2800"/>
              <a:t>Think of a situation that occurred to a character in the story and write about how he or she would have handled the situation differently.</a:t>
            </a:r>
            <a:endParaRPr lang="en-US" sz="2800"/>
          </a:p>
          <a:p>
            <a:r>
              <a:rPr lang="vi-VN" sz="2800"/>
              <a:t>Give examples of people the student knows who have the same problems as the characters in the </a:t>
            </a:r>
            <a:r>
              <a:rPr lang="vi-VN" sz="2800"/>
              <a:t>story</a:t>
            </a:r>
            <a:r>
              <a:rPr lang="vi-VN" sz="2800" smtClean="0"/>
              <a:t>.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31285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r>
              <a:rPr lang="en-US" b="1" smtClean="0"/>
              <a:t>Higher levels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vi-VN" b="1" smtClean="0"/>
              <a:t>Keywords:</a:t>
            </a:r>
            <a:endParaRPr lang="en-US" b="1" smtClean="0"/>
          </a:p>
          <a:p>
            <a:pPr marL="0" indent="0" algn="ctr">
              <a:buNone/>
            </a:pPr>
            <a:r>
              <a:rPr lang="vi-VN" sz="3400" smtClean="0"/>
              <a:t>analyze</a:t>
            </a:r>
            <a:r>
              <a:rPr lang="vi-VN" sz="3400"/>
              <a:t>, categorize, classify, compare, contrast, discover, dissect, divide, examine, inspect, simplify, survey, test for, distinguish, list, distinction, theme, relationships, function, motive, inference, assumption, conclusion, take </a:t>
            </a:r>
            <a:r>
              <a:rPr lang="vi-VN" sz="3400"/>
              <a:t>part </a:t>
            </a:r>
            <a:r>
              <a:rPr lang="vi-VN" sz="3400" smtClean="0"/>
              <a:t>in</a:t>
            </a:r>
            <a:endParaRPr lang="en-US" sz="3400" smtClean="0"/>
          </a:p>
          <a:p>
            <a:pPr marL="0" indent="0" algn="ctr">
              <a:buNone/>
            </a:pPr>
            <a:r>
              <a:rPr lang="vi-VN" sz="3400"/>
              <a:t>build, choose, combine, compile, compose, construct, create, design, develop, estimate, formulate, imagine, invent, make up, originate, plan, predict, propose, solve, solution, suppose, discuss, modify, change, original, improve, adapt, minimize, maximize, theorize, elaborate, test, happen, delete</a:t>
            </a:r>
            <a:endParaRPr lang="en-US" sz="3400"/>
          </a:p>
          <a:p>
            <a:pPr marL="0" indent="0" algn="ctr">
              <a:buNone/>
            </a:pPr>
            <a:r>
              <a:rPr lang="vi-VN" sz="3400"/>
              <a:t>award, choose, conclude, criticize, decide, defend, determine, dispute, evaluate, judge, justify, measure, compare, mark, rate, recommend, rule on, select, agree, appraise, prioritize, opinion, interpret, explain, support importance, criteria, prove, disprove, assess, influence, perceive, value, estimate</a:t>
            </a:r>
            <a:r>
              <a:rPr lang="vi-VN" sz="3400"/>
              <a:t>, </a:t>
            </a:r>
            <a:r>
              <a:rPr lang="vi-VN" sz="3400" smtClean="0"/>
              <a:t>deduct</a:t>
            </a:r>
          </a:p>
        </p:txBody>
      </p:sp>
    </p:spTree>
    <p:extLst>
      <p:ext uri="{BB962C8B-B14F-4D97-AF65-F5344CB8AC3E}">
        <p14:creationId xmlns:p14="http://schemas.microsoft.com/office/powerpoint/2010/main" val="212392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"/>
            <a:ext cx="8915400" cy="6781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vi-VN"/>
              <a:t>Do you agree with the actions/outcome</a:t>
            </a:r>
            <a:r>
              <a:rPr lang="vi-VN"/>
              <a:t>...? </a:t>
            </a:r>
            <a:endParaRPr lang="en-US" smtClean="0"/>
          </a:p>
          <a:p>
            <a:pPr lvl="0"/>
            <a:r>
              <a:rPr lang="vi-VN" smtClean="0"/>
              <a:t>What </a:t>
            </a:r>
            <a:r>
              <a:rPr lang="vi-VN"/>
              <a:t>is your opinion of...?</a:t>
            </a:r>
            <a:endParaRPr lang="en-US"/>
          </a:p>
          <a:p>
            <a:pPr lvl="0"/>
            <a:r>
              <a:rPr lang="vi-VN"/>
              <a:t>How would you prove/ disprove</a:t>
            </a:r>
            <a:r>
              <a:rPr lang="vi-VN"/>
              <a:t>.? </a:t>
            </a:r>
            <a:endParaRPr lang="en-US" smtClean="0"/>
          </a:p>
          <a:p>
            <a:pPr lvl="0"/>
            <a:r>
              <a:rPr lang="vi-VN" smtClean="0"/>
              <a:t>Can </a:t>
            </a:r>
            <a:r>
              <a:rPr lang="vi-VN"/>
              <a:t>you assess the value or </a:t>
            </a:r>
            <a:r>
              <a:rPr lang="vi-VN"/>
              <a:t>importance </a:t>
            </a:r>
            <a:r>
              <a:rPr lang="vi-VN" smtClean="0"/>
              <a:t>of…?</a:t>
            </a:r>
            <a:endParaRPr lang="en-US"/>
          </a:p>
          <a:p>
            <a:pPr lvl="0"/>
            <a:r>
              <a:rPr lang="vi-VN"/>
              <a:t>Would it be </a:t>
            </a:r>
            <a:r>
              <a:rPr lang="vi-VN"/>
              <a:t>better </a:t>
            </a:r>
            <a:r>
              <a:rPr lang="vi-VN" smtClean="0"/>
              <a:t>if…? </a:t>
            </a:r>
            <a:endParaRPr lang="en-US" smtClean="0"/>
          </a:p>
          <a:p>
            <a:pPr lvl="0"/>
            <a:r>
              <a:rPr lang="vi-VN" smtClean="0"/>
              <a:t>Why </a:t>
            </a:r>
            <a:r>
              <a:rPr lang="vi-VN"/>
              <a:t>did they (the character) choose...?</a:t>
            </a:r>
            <a:endParaRPr lang="en-US"/>
          </a:p>
          <a:p>
            <a:pPr lvl="0"/>
            <a:r>
              <a:rPr lang="vi-VN"/>
              <a:t>What would you recommend</a:t>
            </a:r>
            <a:r>
              <a:rPr lang="vi-VN"/>
              <a:t>...?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evaluate…?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you compare </a:t>
            </a:r>
            <a:r>
              <a:rPr lang="vi-VN"/>
              <a:t>the </a:t>
            </a:r>
            <a:r>
              <a:rPr lang="vi-VN" smtClean="0"/>
              <a:t>ideas…? </a:t>
            </a:r>
            <a:r>
              <a:rPr lang="vi-VN"/>
              <a:t>the </a:t>
            </a:r>
            <a:r>
              <a:rPr lang="vi-VN" smtClean="0"/>
              <a:t>people…?</a:t>
            </a:r>
            <a:endParaRPr lang="en-US"/>
          </a:p>
          <a:p>
            <a:pPr lvl="0"/>
            <a:r>
              <a:rPr lang="vi-VN"/>
              <a:t>How could </a:t>
            </a:r>
            <a:r>
              <a:rPr lang="vi-VN"/>
              <a:t>you </a:t>
            </a:r>
            <a:r>
              <a:rPr lang="vi-VN" smtClean="0"/>
              <a:t>determine…? </a:t>
            </a:r>
            <a:endParaRPr lang="en-US" smtClean="0"/>
          </a:p>
          <a:p>
            <a:pPr lvl="0"/>
            <a:r>
              <a:rPr lang="vi-VN" smtClean="0"/>
              <a:t>What </a:t>
            </a:r>
            <a:r>
              <a:rPr lang="vi-VN"/>
              <a:t>choice would you </a:t>
            </a:r>
            <a:r>
              <a:rPr lang="vi-VN"/>
              <a:t>have </a:t>
            </a:r>
            <a:r>
              <a:rPr lang="vi-VN" smtClean="0"/>
              <a:t>made</a:t>
            </a:r>
            <a:r>
              <a:rPr lang="en-US" smtClean="0"/>
              <a:t>..</a:t>
            </a:r>
            <a:r>
              <a:rPr lang="vi-VN" smtClean="0"/>
              <a:t>.?</a:t>
            </a:r>
            <a:endParaRPr lang="en-US"/>
          </a:p>
          <a:p>
            <a:pPr lvl="0"/>
            <a:r>
              <a:rPr lang="vi-VN"/>
              <a:t>What would </a:t>
            </a:r>
            <a:r>
              <a:rPr lang="vi-VN"/>
              <a:t>you </a:t>
            </a:r>
            <a:r>
              <a:rPr lang="vi-VN" smtClean="0"/>
              <a:t>select…?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prioritize…?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justify…?</a:t>
            </a:r>
            <a:endParaRPr lang="en-US"/>
          </a:p>
          <a:p>
            <a:pPr lvl="0"/>
            <a:r>
              <a:rPr lang="vi-VN"/>
              <a:t>What judgment would you </a:t>
            </a:r>
            <a:r>
              <a:rPr lang="vi-VN"/>
              <a:t>make </a:t>
            </a:r>
            <a:r>
              <a:rPr lang="vi-VN" smtClean="0"/>
              <a:t>about…? </a:t>
            </a:r>
            <a:endParaRPr lang="en-US" smtClean="0"/>
          </a:p>
          <a:p>
            <a:pPr lvl="0"/>
            <a:r>
              <a:rPr lang="vi-VN" smtClean="0"/>
              <a:t>Why </a:t>
            </a:r>
            <a:r>
              <a:rPr lang="vi-VN"/>
              <a:t>was it </a:t>
            </a:r>
            <a:r>
              <a:rPr lang="vi-VN"/>
              <a:t>better </a:t>
            </a:r>
            <a:r>
              <a:rPr lang="vi-VN" smtClean="0"/>
              <a:t>that…?</a:t>
            </a:r>
            <a:endParaRPr lang="en-US"/>
          </a:p>
          <a:p>
            <a:pPr lvl="0"/>
            <a:r>
              <a:rPr lang="vi-VN" smtClean="0"/>
              <a:t>What </a:t>
            </a:r>
            <a:r>
              <a:rPr lang="vi-VN"/>
              <a:t>would you cite to defend </a:t>
            </a:r>
            <a:r>
              <a:rPr lang="vi-VN"/>
              <a:t>the </a:t>
            </a:r>
            <a:r>
              <a:rPr lang="vi-VN" smtClean="0"/>
              <a:t>actions…?</a:t>
            </a:r>
            <a:endParaRPr lang="en-US"/>
          </a:p>
          <a:p>
            <a:pPr lvl="0"/>
            <a:r>
              <a:rPr lang="vi-VN"/>
              <a:t>What data was used to make </a:t>
            </a:r>
            <a:r>
              <a:rPr lang="vi-VN"/>
              <a:t>the </a:t>
            </a:r>
            <a:r>
              <a:rPr lang="vi-VN" smtClean="0"/>
              <a:t>conclusion…?</a:t>
            </a:r>
            <a:endParaRPr lang="en-US"/>
          </a:p>
          <a:p>
            <a:pPr lvl="0"/>
            <a:r>
              <a:rPr lang="vi-VN"/>
              <a:t>What information would you use to support </a:t>
            </a:r>
            <a:r>
              <a:rPr lang="vi-VN"/>
              <a:t>the </a:t>
            </a:r>
            <a:r>
              <a:rPr lang="vi-VN" smtClean="0"/>
              <a:t>view…?</a:t>
            </a:r>
            <a:endParaRPr lang="en-US"/>
          </a:p>
          <a:p>
            <a:pPr lvl="0"/>
            <a:r>
              <a:rPr lang="vi-VN"/>
              <a:t>Based on what you know, how would </a:t>
            </a:r>
            <a:r>
              <a:rPr lang="vi-VN"/>
              <a:t>you </a:t>
            </a:r>
            <a:r>
              <a:rPr lang="vi-VN" smtClean="0"/>
              <a:t>explain…</a:t>
            </a:r>
            <a:r>
              <a:rPr lang="en-US" smtClean="0"/>
              <a:t>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73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05600"/>
          </a:xfrm>
        </p:spPr>
        <p:txBody>
          <a:bodyPr numCol="2">
            <a:noAutofit/>
          </a:bodyPr>
          <a:lstStyle/>
          <a:p>
            <a:pPr lvl="0"/>
            <a:r>
              <a:rPr lang="vi-VN" sz="2100"/>
              <a:t>What changes would you make to solve</a:t>
            </a:r>
            <a:r>
              <a:rPr lang="vi-VN" sz="2100"/>
              <a:t>...? </a:t>
            </a:r>
            <a:endParaRPr lang="en-US" sz="2100" smtClean="0"/>
          </a:p>
          <a:p>
            <a:pPr lvl="0"/>
            <a:r>
              <a:rPr lang="vi-VN" sz="2100" smtClean="0"/>
              <a:t>How </a:t>
            </a:r>
            <a:r>
              <a:rPr lang="vi-VN" sz="2100"/>
              <a:t>would you improve...?</a:t>
            </a:r>
            <a:endParaRPr lang="en-US" sz="2100"/>
          </a:p>
          <a:p>
            <a:pPr lvl="0"/>
            <a:r>
              <a:rPr lang="vi-VN" sz="2100"/>
              <a:t>What would </a:t>
            </a:r>
            <a:r>
              <a:rPr lang="vi-VN" sz="2100"/>
              <a:t>happen </a:t>
            </a:r>
            <a:r>
              <a:rPr lang="vi-VN" sz="2100" smtClean="0"/>
              <a:t>if…? </a:t>
            </a:r>
            <a:endParaRPr lang="en-US" sz="2100" smtClean="0"/>
          </a:p>
          <a:p>
            <a:pPr lvl="0"/>
            <a:r>
              <a:rPr lang="vi-VN" sz="2100" smtClean="0"/>
              <a:t>Can </a:t>
            </a:r>
            <a:r>
              <a:rPr lang="vi-VN" sz="2100"/>
              <a:t>you propose </a:t>
            </a:r>
            <a:r>
              <a:rPr lang="vi-VN" sz="2100"/>
              <a:t>an </a:t>
            </a:r>
            <a:r>
              <a:rPr lang="vi-VN" sz="2100" smtClean="0"/>
              <a:t>alternative…?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way would </a:t>
            </a:r>
            <a:r>
              <a:rPr lang="vi-VN" sz="2100"/>
              <a:t>you </a:t>
            </a:r>
            <a:r>
              <a:rPr lang="vi-VN" sz="2100" smtClean="0"/>
              <a:t>design…?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could be combined to improve (</a:t>
            </a:r>
            <a:r>
              <a:rPr lang="vi-VN" sz="2100"/>
              <a:t>change</a:t>
            </a:r>
            <a:r>
              <a:rPr lang="vi-VN" sz="2100" smtClean="0"/>
              <a:t>)…?</a:t>
            </a:r>
            <a:endParaRPr lang="en-US" sz="2100"/>
          </a:p>
          <a:p>
            <a:pPr lvl="0"/>
            <a:r>
              <a:rPr lang="vi-VN" sz="2100"/>
              <a:t>Suppose </a:t>
            </a:r>
            <a:r>
              <a:rPr lang="vi-VN" sz="2100"/>
              <a:t>you </a:t>
            </a:r>
            <a:r>
              <a:rPr lang="vi-VN" sz="2100" smtClean="0"/>
              <a:t>could</a:t>
            </a:r>
            <a:r>
              <a:rPr lang="en-US" sz="2100" smtClean="0"/>
              <a:t>…</a:t>
            </a:r>
            <a:r>
              <a:rPr lang="vi-VN" sz="2100" smtClean="0"/>
              <a:t>what </a:t>
            </a:r>
            <a:r>
              <a:rPr lang="vi-VN" sz="2100"/>
              <a:t>would </a:t>
            </a:r>
            <a:r>
              <a:rPr lang="vi-VN" sz="2100"/>
              <a:t>you </a:t>
            </a:r>
            <a:r>
              <a:rPr lang="vi-VN" sz="2100" smtClean="0"/>
              <a:t>do…? </a:t>
            </a:r>
            <a:endParaRPr lang="en-US" sz="2100" smtClean="0"/>
          </a:p>
          <a:p>
            <a:pPr lvl="0"/>
            <a:r>
              <a:rPr lang="vi-VN" sz="2100" smtClean="0"/>
              <a:t>Can </a:t>
            </a:r>
            <a:r>
              <a:rPr lang="vi-VN" sz="2100"/>
              <a:t>you predict the </a:t>
            </a:r>
            <a:r>
              <a:rPr lang="vi-VN" sz="2100"/>
              <a:t>outcome </a:t>
            </a:r>
            <a:r>
              <a:rPr lang="vi-VN" sz="2100" smtClean="0"/>
              <a:t>if…?</a:t>
            </a:r>
            <a:endParaRPr lang="en-US" sz="2100"/>
          </a:p>
          <a:p>
            <a:pPr lvl="0"/>
            <a:r>
              <a:rPr lang="vi-VN" sz="2100"/>
              <a:t>How would you estimate the </a:t>
            </a:r>
            <a:r>
              <a:rPr lang="vi-VN" sz="2100"/>
              <a:t>results </a:t>
            </a:r>
            <a:r>
              <a:rPr lang="vi-VN" sz="2100" smtClean="0"/>
              <a:t>for…?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could be done to minimize (</a:t>
            </a:r>
            <a:r>
              <a:rPr lang="vi-VN" sz="2100"/>
              <a:t>maximize</a:t>
            </a:r>
            <a:r>
              <a:rPr lang="vi-VN" sz="2100" smtClean="0"/>
              <a:t>)…?</a:t>
            </a:r>
            <a:endParaRPr lang="en-US" sz="2100"/>
          </a:p>
          <a:p>
            <a:pPr lvl="0"/>
            <a:r>
              <a:rPr lang="vi-VN" sz="2100"/>
              <a:t>Can you construct a model that </a:t>
            </a:r>
            <a:r>
              <a:rPr lang="vi-VN" sz="2100"/>
              <a:t>would </a:t>
            </a:r>
            <a:r>
              <a:rPr lang="vi-VN" sz="2100" smtClean="0"/>
              <a:t>change…? </a:t>
            </a:r>
            <a:endParaRPr lang="en-US" sz="2100"/>
          </a:p>
          <a:p>
            <a:pPr lvl="0"/>
            <a:r>
              <a:rPr lang="vi-VN" sz="2100" smtClean="0"/>
              <a:t>How is</a:t>
            </a:r>
            <a:r>
              <a:rPr lang="en-US" sz="2100" smtClean="0"/>
              <a:t>…</a:t>
            </a:r>
            <a:r>
              <a:rPr lang="vi-VN" sz="2100" smtClean="0"/>
              <a:t>related to…?</a:t>
            </a:r>
            <a:endParaRPr lang="en-US" sz="2100"/>
          </a:p>
          <a:p>
            <a:pPr lvl="0"/>
            <a:r>
              <a:rPr lang="vi-VN" sz="2100"/>
              <a:t>Can you think for an original way </a:t>
            </a:r>
            <a:r>
              <a:rPr lang="vi-VN" sz="2100"/>
              <a:t>for </a:t>
            </a:r>
            <a:r>
              <a:rPr lang="vi-VN" sz="2100" smtClean="0"/>
              <a:t>the…?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are the parts or </a:t>
            </a:r>
            <a:r>
              <a:rPr lang="vi-VN" sz="2100"/>
              <a:t>features </a:t>
            </a:r>
            <a:r>
              <a:rPr lang="vi-VN" sz="2100" smtClean="0"/>
              <a:t>of</a:t>
            </a:r>
            <a:r>
              <a:rPr lang="en-US" sz="2100" smtClean="0"/>
              <a:t>..</a:t>
            </a:r>
            <a:r>
              <a:rPr lang="vi-VN" sz="2100" smtClean="0"/>
              <a:t>.?</a:t>
            </a:r>
            <a:endParaRPr lang="en-US" sz="2100"/>
          </a:p>
          <a:p>
            <a:pPr lvl="0"/>
            <a:r>
              <a:rPr lang="vi-VN" sz="2100"/>
              <a:t>Why do </a:t>
            </a:r>
            <a:r>
              <a:rPr lang="vi-VN" sz="2100"/>
              <a:t>you </a:t>
            </a:r>
            <a:r>
              <a:rPr lang="vi-VN" sz="2100" smtClean="0"/>
              <a:t>think…?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inference can you </a:t>
            </a:r>
            <a:r>
              <a:rPr lang="vi-VN" sz="2100"/>
              <a:t>make</a:t>
            </a:r>
            <a:r>
              <a:rPr lang="vi-VN" sz="2100" smtClean="0"/>
              <a:t>.</a:t>
            </a:r>
            <a:r>
              <a:rPr lang="en-US" sz="2100" smtClean="0"/>
              <a:t>.</a:t>
            </a:r>
            <a:r>
              <a:rPr lang="vi-VN" sz="2100" smtClean="0"/>
              <a:t>? </a:t>
            </a:r>
            <a:endParaRPr lang="en-US" sz="2100" smtClean="0"/>
          </a:p>
          <a:p>
            <a:pPr lvl="0"/>
            <a:r>
              <a:rPr lang="vi-VN" sz="2100" smtClean="0"/>
              <a:t>What </a:t>
            </a:r>
            <a:r>
              <a:rPr lang="vi-VN" sz="2100"/>
              <a:t>ideas </a:t>
            </a:r>
            <a:r>
              <a:rPr lang="vi-VN" sz="2100" smtClean="0"/>
              <a:t>justify…?</a:t>
            </a:r>
            <a:endParaRPr lang="en-US" sz="2100"/>
          </a:p>
          <a:p>
            <a:pPr lvl="0"/>
            <a:r>
              <a:rPr lang="vi-VN" sz="2100"/>
              <a:t>What conclusions can </a:t>
            </a:r>
            <a:r>
              <a:rPr lang="vi-VN" sz="2100"/>
              <a:t>you </a:t>
            </a:r>
            <a:r>
              <a:rPr lang="vi-VN" sz="2100" smtClean="0"/>
              <a:t>draw…? </a:t>
            </a:r>
            <a:endParaRPr lang="en-US" sz="2100" smtClean="0"/>
          </a:p>
          <a:p>
            <a:pPr lvl="0"/>
            <a:r>
              <a:rPr lang="vi-VN" sz="2100" smtClean="0"/>
              <a:t>How </a:t>
            </a:r>
            <a:r>
              <a:rPr lang="vi-VN" sz="2100"/>
              <a:t>would </a:t>
            </a:r>
            <a:r>
              <a:rPr lang="vi-VN" sz="2100"/>
              <a:t>you </a:t>
            </a:r>
            <a:r>
              <a:rPr lang="vi-VN" sz="2100" smtClean="0"/>
              <a:t>classify…?</a:t>
            </a:r>
            <a:endParaRPr lang="en-US" sz="2100"/>
          </a:p>
          <a:p>
            <a:pPr lvl="0"/>
            <a:r>
              <a:rPr lang="vi-VN" sz="2100"/>
              <a:t>How would </a:t>
            </a:r>
            <a:r>
              <a:rPr lang="vi-VN" sz="2100"/>
              <a:t>you </a:t>
            </a:r>
            <a:r>
              <a:rPr lang="vi-VN" sz="2100" smtClean="0"/>
              <a:t>categorize…? </a:t>
            </a:r>
            <a:endParaRPr lang="en-US" sz="2100" smtClean="0"/>
          </a:p>
          <a:p>
            <a:pPr lvl="0"/>
            <a:r>
              <a:rPr lang="vi-VN" sz="2100" smtClean="0"/>
              <a:t>Can </a:t>
            </a:r>
            <a:r>
              <a:rPr lang="vi-VN" sz="2100"/>
              <a:t>you identify the </a:t>
            </a:r>
            <a:r>
              <a:rPr lang="vi-VN" sz="2100"/>
              <a:t>different </a:t>
            </a:r>
            <a:r>
              <a:rPr lang="vi-VN" sz="2100" smtClean="0"/>
              <a:t>parts?</a:t>
            </a:r>
            <a:endParaRPr lang="en-US" sz="2100"/>
          </a:p>
          <a:p>
            <a:pPr lvl="0"/>
            <a:r>
              <a:rPr lang="vi-VN" sz="2100" smtClean="0"/>
              <a:t>What </a:t>
            </a:r>
            <a:r>
              <a:rPr lang="vi-VN" sz="2100"/>
              <a:t>is the </a:t>
            </a:r>
            <a:r>
              <a:rPr lang="vi-VN" sz="2100"/>
              <a:t>relationship </a:t>
            </a:r>
            <a:r>
              <a:rPr lang="vi-VN" sz="2100" smtClean="0"/>
              <a:t>between…?</a:t>
            </a:r>
            <a:endParaRPr lang="en-US" sz="2100"/>
          </a:p>
          <a:p>
            <a:r>
              <a:rPr lang="vi-VN" sz="2100"/>
              <a:t>Can you </a:t>
            </a:r>
            <a:r>
              <a:rPr lang="vi-VN" sz="2100"/>
              <a:t>make </a:t>
            </a:r>
            <a:r>
              <a:rPr lang="vi-VN" sz="2100" smtClean="0"/>
              <a:t>the</a:t>
            </a:r>
            <a:r>
              <a:rPr lang="en-US" sz="2100" smtClean="0"/>
              <a:t>/a</a:t>
            </a:r>
            <a:r>
              <a:rPr lang="vi-VN" sz="2100" smtClean="0"/>
              <a:t> </a:t>
            </a:r>
            <a:r>
              <a:rPr lang="vi-VN" sz="2100"/>
              <a:t>distinction </a:t>
            </a:r>
            <a:r>
              <a:rPr lang="vi-VN" sz="2100" smtClean="0"/>
              <a:t>between…? </a:t>
            </a:r>
            <a:endParaRPr lang="en-US" sz="2100" smtClean="0"/>
          </a:p>
          <a:p>
            <a:r>
              <a:rPr lang="vi-VN" sz="2100" smtClean="0"/>
              <a:t>What is</a:t>
            </a:r>
            <a:r>
              <a:rPr lang="en-US" sz="2100" smtClean="0">
                <a:latin typeface="Arial" pitchFamily="34" charset="0"/>
              </a:rPr>
              <a:t>/are</a:t>
            </a:r>
            <a:r>
              <a:rPr lang="vi-VN" sz="2100" smtClean="0">
                <a:latin typeface="Arial" pitchFamily="34" charset="0"/>
              </a:rPr>
              <a:t> </a:t>
            </a:r>
            <a:r>
              <a:rPr lang="vi-VN" sz="2100"/>
              <a:t>the </a:t>
            </a:r>
            <a:r>
              <a:rPr lang="vi-VN" sz="2100" smtClean="0"/>
              <a:t>function</a:t>
            </a:r>
            <a:r>
              <a:rPr lang="en-US" sz="2100" smtClean="0"/>
              <a:t>(s)</a:t>
            </a:r>
            <a:r>
              <a:rPr lang="vi-VN" sz="2100" smtClean="0"/>
              <a:t> of</a:t>
            </a:r>
            <a:r>
              <a:rPr lang="en-US" sz="2100" smtClean="0"/>
              <a:t>…?</a:t>
            </a:r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309817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TASKS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mtClean="0"/>
          </a:p>
          <a:p>
            <a:pPr marL="0" indent="0" algn="ctr">
              <a:buNone/>
            </a:pPr>
            <a:r>
              <a:rPr lang="en-US" smtClean="0"/>
              <a:t>CATEGORIZE YOUR TEST ITEMS AND PRESENT TO EVERYONE, EXPLAINING YOUR DECISION!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b="1" smtClean="0"/>
              <a:t>Knowledge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smtClean="0"/>
              <a:t>Exhibits </a:t>
            </a:r>
            <a:r>
              <a:rPr lang="vi-VN"/>
              <a:t>memory of </a:t>
            </a:r>
            <a:r>
              <a:rPr lang="vi-VN"/>
              <a:t>previously </a:t>
            </a:r>
            <a:r>
              <a:rPr lang="vi-VN" smtClean="0"/>
              <a:t>learned</a:t>
            </a:r>
            <a:r>
              <a:rPr lang="en-US" smtClean="0"/>
              <a:t> </a:t>
            </a:r>
            <a:r>
              <a:rPr lang="vi-VN" smtClean="0"/>
              <a:t>material </a:t>
            </a:r>
            <a:r>
              <a:rPr lang="vi-VN"/>
              <a:t>by recalling fundamental facts, terms, basic concepts and answers about the </a:t>
            </a:r>
            <a:r>
              <a:rPr lang="vi-VN"/>
              <a:t>selection</a:t>
            </a:r>
            <a:r>
              <a:rPr lang="vi-VN" smtClean="0"/>
              <a:t>.</a:t>
            </a:r>
            <a:endParaRPr lang="en-US" smtClean="0"/>
          </a:p>
          <a:p>
            <a:pPr marL="0" indent="0" algn="ctr">
              <a:buNone/>
            </a:pPr>
            <a:r>
              <a:rPr lang="vi-VN" b="1"/>
              <a:t>Keywords:</a:t>
            </a:r>
            <a:endParaRPr lang="en-US" b="1"/>
          </a:p>
          <a:p>
            <a:pPr marL="0" indent="0" algn="ctr">
              <a:buNone/>
            </a:pPr>
            <a:r>
              <a:rPr lang="vi-VN"/>
              <a:t>who, what, why, when, omit, where, which, choose, find, how, define, label, show, spell, list, match, name, relate, tell, recall</a:t>
            </a:r>
            <a:r>
              <a:rPr lang="vi-VN"/>
              <a:t>, </a:t>
            </a:r>
            <a:r>
              <a:rPr lang="vi-VN" smtClean="0"/>
              <a:t>select</a:t>
            </a:r>
            <a:r>
              <a:rPr lang="en-US" smtClean="0"/>
              <a:t>…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"/>
            <a:ext cx="8991600" cy="6430963"/>
          </a:xfrm>
        </p:spPr>
        <p:txBody>
          <a:bodyPr numCol="2">
            <a:normAutofit/>
          </a:bodyPr>
          <a:lstStyle/>
          <a:p>
            <a:pPr lvl="0"/>
            <a:r>
              <a:rPr lang="vi-VN" smtClean="0"/>
              <a:t>What </a:t>
            </a:r>
            <a:r>
              <a:rPr lang="vi-VN"/>
              <a:t>is</a:t>
            </a:r>
            <a:r>
              <a:rPr lang="vi-VN" smtClean="0"/>
              <a:t>...?</a:t>
            </a:r>
            <a:endParaRPr lang="en-US" smtClean="0"/>
          </a:p>
          <a:p>
            <a:pPr lvl="0"/>
            <a:r>
              <a:rPr lang="vi-VN" smtClean="0"/>
              <a:t>Can </a:t>
            </a:r>
            <a:r>
              <a:rPr lang="vi-VN"/>
              <a:t>you </a:t>
            </a:r>
            <a:r>
              <a:rPr lang="vi-VN" smtClean="0"/>
              <a:t>select</a:t>
            </a:r>
            <a:r>
              <a:rPr lang="en-US" smtClean="0"/>
              <a:t>…</a:t>
            </a:r>
            <a:r>
              <a:rPr lang="vi-VN" smtClean="0"/>
              <a:t>? </a:t>
            </a:r>
            <a:endParaRPr lang="en-US" smtClean="0"/>
          </a:p>
          <a:p>
            <a:pPr lvl="0"/>
            <a:r>
              <a:rPr lang="vi-VN" smtClean="0"/>
              <a:t>Where </a:t>
            </a:r>
            <a:r>
              <a:rPr lang="vi-VN"/>
              <a:t>is</a:t>
            </a:r>
            <a:r>
              <a:rPr lang="vi-VN" smtClean="0"/>
              <a:t>...?</a:t>
            </a:r>
            <a:endParaRPr lang="en-US" smtClean="0"/>
          </a:p>
          <a:p>
            <a:pPr lvl="0"/>
            <a:r>
              <a:rPr lang="vi-VN" smtClean="0"/>
              <a:t>When did</a:t>
            </a:r>
            <a:r>
              <a:rPr lang="en-US" smtClean="0"/>
              <a:t> </a:t>
            </a:r>
            <a:r>
              <a:rPr lang="vi-VN" smtClean="0"/>
              <a:t>happen</a:t>
            </a:r>
            <a:r>
              <a:rPr lang="vi-VN"/>
              <a:t>?</a:t>
            </a:r>
            <a:endParaRPr lang="en-US"/>
          </a:p>
          <a:p>
            <a:pPr lvl="0"/>
            <a:r>
              <a:rPr lang="vi-VN"/>
              <a:t>Who were </a:t>
            </a:r>
            <a:r>
              <a:rPr lang="vi-VN"/>
              <a:t>the </a:t>
            </a:r>
            <a:r>
              <a:rPr lang="vi-VN" smtClean="0"/>
              <a:t>main.</a:t>
            </a:r>
            <a:r>
              <a:rPr lang="en-US" smtClean="0"/>
              <a:t>..</a:t>
            </a:r>
            <a:r>
              <a:rPr lang="vi-VN" smtClean="0"/>
              <a:t>? </a:t>
            </a:r>
            <a:endParaRPr lang="en-US" smtClean="0"/>
          </a:p>
          <a:p>
            <a:pPr lvl="0"/>
            <a:r>
              <a:rPr lang="vi-VN" smtClean="0"/>
              <a:t>Which one…?</a:t>
            </a:r>
            <a:endParaRPr lang="en-US" smtClean="0"/>
          </a:p>
          <a:p>
            <a:pPr lvl="0"/>
            <a:r>
              <a:rPr lang="vi-VN" smtClean="0"/>
              <a:t>Why </a:t>
            </a:r>
            <a:r>
              <a:rPr lang="vi-VN"/>
              <a:t>did</a:t>
            </a:r>
            <a:r>
              <a:rPr lang="vi-VN" smtClean="0"/>
              <a:t>.?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describe…?</a:t>
            </a:r>
            <a:endParaRPr lang="en-US"/>
          </a:p>
          <a:p>
            <a:pPr lvl="0"/>
            <a:r>
              <a:rPr lang="vi-VN"/>
              <a:t>When </a:t>
            </a:r>
            <a:r>
              <a:rPr lang="vi-VN" smtClean="0"/>
              <a:t>did…? </a:t>
            </a:r>
            <a:endParaRPr lang="en-US" smtClean="0"/>
          </a:p>
          <a:p>
            <a:pPr lvl="0"/>
            <a:r>
              <a:rPr lang="vi-VN" smtClean="0"/>
              <a:t>Can </a:t>
            </a:r>
            <a:r>
              <a:rPr lang="vi-VN"/>
              <a:t>you recall</a:t>
            </a:r>
            <a:r>
              <a:rPr lang="vi-VN"/>
              <a:t>.? </a:t>
            </a:r>
            <a:r>
              <a:rPr lang="vi-VN" smtClean="0"/>
              <a:t> </a:t>
            </a:r>
            <a:endParaRPr lang="en-US" smtClean="0"/>
          </a:p>
          <a:p>
            <a:pPr lvl="0"/>
            <a:r>
              <a:rPr lang="vi-VN" smtClean="0"/>
              <a:t>Who was…?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explain</a:t>
            </a:r>
            <a:r>
              <a:rPr lang="en-US" smtClean="0"/>
              <a:t>..</a:t>
            </a:r>
            <a:r>
              <a:rPr lang="vi-VN" smtClean="0"/>
              <a:t>.?</a:t>
            </a:r>
            <a:endParaRPr lang="en-US"/>
          </a:p>
          <a:p>
            <a:pPr lvl="0"/>
            <a:r>
              <a:rPr lang="vi-VN"/>
              <a:t>How did</a:t>
            </a:r>
            <a:r>
              <a:rPr lang="vi-VN"/>
              <a:t>	</a:t>
            </a:r>
            <a:r>
              <a:rPr lang="en-US" smtClean="0"/>
              <a:t> …</a:t>
            </a:r>
            <a:r>
              <a:rPr lang="vi-VN" smtClean="0"/>
              <a:t>happen? </a:t>
            </a:r>
            <a:endParaRPr lang="en-US" smtClean="0"/>
          </a:p>
          <a:p>
            <a:pPr lvl="0"/>
            <a:r>
              <a:rPr lang="vi-VN" smtClean="0"/>
              <a:t>Can </a:t>
            </a:r>
            <a:r>
              <a:rPr lang="vi-VN"/>
              <a:t>you list </a:t>
            </a:r>
            <a:r>
              <a:rPr lang="vi-VN"/>
              <a:t>the </a:t>
            </a:r>
            <a:r>
              <a:rPr lang="en-US" smtClean="0"/>
              <a:t>(</a:t>
            </a:r>
            <a:r>
              <a:rPr lang="vi-VN" smtClean="0"/>
              <a:t>three</a:t>
            </a:r>
            <a:r>
              <a:rPr lang="en-US" smtClean="0"/>
              <a:t>)</a:t>
            </a:r>
            <a:r>
              <a:rPr lang="vi-VN" smtClean="0"/>
              <a:t>.</a:t>
            </a:r>
            <a:r>
              <a:rPr lang="en-US" smtClean="0"/>
              <a:t>.</a:t>
            </a:r>
            <a:r>
              <a:rPr lang="vi-VN" smtClean="0"/>
              <a:t>.? </a:t>
            </a:r>
            <a:endParaRPr lang="en-US" smtClean="0"/>
          </a:p>
          <a:p>
            <a:pPr lvl="0"/>
            <a:r>
              <a:rPr lang="vi-VN" smtClean="0"/>
              <a:t>How is…?</a:t>
            </a:r>
            <a:endParaRPr lang="en-US"/>
          </a:p>
          <a:p>
            <a:r>
              <a:rPr lang="vi-VN"/>
              <a:t>How would </a:t>
            </a:r>
            <a:r>
              <a:rPr lang="vi-VN"/>
              <a:t>you </a:t>
            </a:r>
            <a:r>
              <a:rPr lang="vi-VN" smtClean="0"/>
              <a:t>show…?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mtClean="0"/>
              <a:t>Assessment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991600" cy="5257800"/>
          </a:xfrm>
        </p:spPr>
        <p:txBody>
          <a:bodyPr>
            <a:normAutofit lnSpcReduction="10000"/>
          </a:bodyPr>
          <a:lstStyle/>
          <a:p>
            <a:r>
              <a:rPr lang="vi-VN"/>
              <a:t>Match character names with pictures of the characters.</a:t>
            </a:r>
            <a:endParaRPr lang="en-US"/>
          </a:p>
          <a:p>
            <a:r>
              <a:rPr lang="vi-VN"/>
              <a:t>Match statements with the character who said them.</a:t>
            </a:r>
            <a:endParaRPr lang="en-US"/>
          </a:p>
          <a:p>
            <a:r>
              <a:rPr lang="vi-VN"/>
              <a:t>List the main characteristics of one of the main characters in a WANTED poster.</a:t>
            </a:r>
            <a:endParaRPr lang="en-US"/>
          </a:p>
          <a:p>
            <a:r>
              <a:rPr lang="vi-VN"/>
              <a:t>Arrange scrambled story pictures and/or scrambled story sentences in sequential order. Recall details about the setting by creating a picture of where a part of the story took </a:t>
            </a:r>
            <a:r>
              <a:rPr lang="vi-VN"/>
              <a:t>place</a:t>
            </a:r>
            <a:r>
              <a:rPr lang="vi-VN" smtClean="0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6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/>
              <a:t>Comprehension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/>
              <a:t>Demonstrate understanding of facts and ideas by organizing, comparing, translating, interpreting, giving descriptors and stating main ideas.</a:t>
            </a:r>
            <a:endParaRPr lang="en-US"/>
          </a:p>
          <a:p>
            <a:pPr marL="0" indent="0" algn="ctr">
              <a:buNone/>
            </a:pPr>
            <a:r>
              <a:rPr lang="vi-VN" b="1"/>
              <a:t>Keywords</a:t>
            </a:r>
            <a:r>
              <a:rPr lang="vi-VN" b="1"/>
              <a:t>: </a:t>
            </a:r>
            <a:endParaRPr lang="en-US" b="1" smtClean="0"/>
          </a:p>
          <a:p>
            <a:pPr marL="0" indent="0" algn="ctr">
              <a:buNone/>
            </a:pPr>
            <a:r>
              <a:rPr lang="vi-VN" smtClean="0"/>
              <a:t>compare</a:t>
            </a:r>
            <a:r>
              <a:rPr lang="vi-VN"/>
              <a:t>, contrast, demonstrate, interpret, explain, extend, illustrate, infer, outline, relate, rephrase, translate, summarize, show</a:t>
            </a:r>
            <a:r>
              <a:rPr lang="vi-VN"/>
              <a:t>, </a:t>
            </a:r>
            <a:r>
              <a:rPr lang="vi-VN" smtClean="0"/>
              <a:t>classify</a:t>
            </a:r>
            <a:r>
              <a:rPr lang="en-US" smtClean="0"/>
              <a:t>…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"/>
            <a:ext cx="8991600" cy="6705600"/>
          </a:xfrm>
        </p:spPr>
        <p:txBody>
          <a:bodyPr>
            <a:normAutofit fontScale="92500"/>
          </a:bodyPr>
          <a:lstStyle/>
          <a:p>
            <a:pPr lvl="0"/>
            <a:r>
              <a:rPr lang="vi-VN"/>
              <a:t>How would you classify the type of</a:t>
            </a:r>
            <a:r>
              <a:rPr lang="vi-VN"/>
              <a:t>...?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you </a:t>
            </a:r>
            <a:r>
              <a:rPr lang="vi-VN"/>
              <a:t>compare</a:t>
            </a:r>
            <a:r>
              <a:rPr lang="vi-VN" smtClean="0"/>
              <a:t>...?</a:t>
            </a:r>
            <a:r>
              <a:rPr lang="en-US" smtClean="0"/>
              <a:t>...</a:t>
            </a:r>
            <a:r>
              <a:rPr lang="vi-VN" smtClean="0"/>
              <a:t>contrast</a:t>
            </a:r>
            <a:r>
              <a:rPr lang="vi-VN"/>
              <a:t>...?</a:t>
            </a:r>
            <a:endParaRPr lang="en-US"/>
          </a:p>
          <a:p>
            <a:pPr lvl="0"/>
            <a:r>
              <a:rPr lang="vi-VN"/>
              <a:t>Will you state or interpret in your </a:t>
            </a:r>
            <a:r>
              <a:rPr lang="vi-VN"/>
              <a:t>own </a:t>
            </a:r>
            <a:r>
              <a:rPr lang="vi-VN" smtClean="0"/>
              <a:t>words…?</a:t>
            </a:r>
            <a:endParaRPr lang="en-US"/>
          </a:p>
          <a:p>
            <a:pPr lvl="0"/>
            <a:r>
              <a:rPr lang="vi-VN"/>
              <a:t>How would you rephrase </a:t>
            </a:r>
            <a:r>
              <a:rPr lang="vi-VN"/>
              <a:t>the </a:t>
            </a:r>
            <a:r>
              <a:rPr lang="vi-VN" smtClean="0"/>
              <a:t>meaning</a:t>
            </a:r>
            <a:r>
              <a:rPr lang="en-US" smtClean="0"/>
              <a:t> of …</a:t>
            </a:r>
            <a:r>
              <a:rPr lang="vi-VN" smtClean="0"/>
              <a:t>?</a:t>
            </a:r>
            <a:endParaRPr lang="en-US"/>
          </a:p>
          <a:p>
            <a:pPr lvl="0"/>
            <a:r>
              <a:rPr lang="vi-VN"/>
              <a:t>What facts or </a:t>
            </a:r>
            <a:r>
              <a:rPr lang="vi-VN"/>
              <a:t>ideas </a:t>
            </a:r>
            <a:r>
              <a:rPr lang="vi-VN" smtClean="0"/>
              <a:t>show…? </a:t>
            </a:r>
            <a:endParaRPr lang="en-US" smtClean="0"/>
          </a:p>
          <a:p>
            <a:pPr lvl="0"/>
            <a:r>
              <a:rPr lang="vi-VN" smtClean="0"/>
              <a:t>What </a:t>
            </a:r>
            <a:r>
              <a:rPr lang="vi-VN"/>
              <a:t>is the main </a:t>
            </a:r>
            <a:r>
              <a:rPr lang="vi-VN"/>
              <a:t>idea </a:t>
            </a:r>
            <a:r>
              <a:rPr lang="vi-VN" smtClean="0"/>
              <a:t>of</a:t>
            </a:r>
            <a:r>
              <a:rPr lang="en-US" smtClean="0"/>
              <a:t>…</a:t>
            </a:r>
            <a:r>
              <a:rPr lang="vi-VN" smtClean="0"/>
              <a:t>?</a:t>
            </a:r>
            <a:endParaRPr lang="en-US"/>
          </a:p>
          <a:p>
            <a:pPr lvl="0"/>
            <a:r>
              <a:rPr lang="vi-VN"/>
              <a:t>Which </a:t>
            </a:r>
            <a:r>
              <a:rPr lang="vi-VN"/>
              <a:t>statements </a:t>
            </a:r>
            <a:r>
              <a:rPr lang="vi-VN" smtClean="0"/>
              <a:t>support…? </a:t>
            </a:r>
            <a:endParaRPr lang="en-US" smtClean="0"/>
          </a:p>
          <a:p>
            <a:pPr lvl="0"/>
            <a:r>
              <a:rPr lang="vi-VN" smtClean="0"/>
              <a:t>Which </a:t>
            </a:r>
            <a:r>
              <a:rPr lang="vi-VN"/>
              <a:t>is the </a:t>
            </a:r>
            <a:r>
              <a:rPr lang="vi-VN"/>
              <a:t>best </a:t>
            </a:r>
            <a:r>
              <a:rPr lang="vi-VN" smtClean="0"/>
              <a:t>answer…?</a:t>
            </a:r>
            <a:endParaRPr lang="en-US"/>
          </a:p>
          <a:p>
            <a:pPr lvl="0"/>
            <a:r>
              <a:rPr lang="vi-VN"/>
              <a:t>What can you </a:t>
            </a:r>
            <a:r>
              <a:rPr lang="vi-VN"/>
              <a:t>say </a:t>
            </a:r>
            <a:r>
              <a:rPr lang="vi-VN" smtClean="0"/>
              <a:t>about…? </a:t>
            </a:r>
            <a:endParaRPr lang="en-US" smtClean="0"/>
          </a:p>
          <a:p>
            <a:pPr lvl="0"/>
            <a:r>
              <a:rPr lang="vi-VN" smtClean="0"/>
              <a:t>How </a:t>
            </a:r>
            <a:r>
              <a:rPr lang="vi-VN"/>
              <a:t>would </a:t>
            </a:r>
            <a:r>
              <a:rPr lang="vi-VN"/>
              <a:t>you </a:t>
            </a:r>
            <a:r>
              <a:rPr lang="vi-VN" smtClean="0"/>
              <a:t>summarize…?</a:t>
            </a:r>
            <a:endParaRPr lang="en-US"/>
          </a:p>
          <a:p>
            <a:pPr lvl="0"/>
            <a:r>
              <a:rPr lang="vi-VN"/>
              <a:t>Can you explain what </a:t>
            </a:r>
            <a:r>
              <a:rPr lang="vi-VN"/>
              <a:t>is </a:t>
            </a:r>
            <a:r>
              <a:rPr lang="vi-VN" smtClean="0"/>
              <a:t>happening</a:t>
            </a:r>
            <a:r>
              <a:rPr lang="en-US" smtClean="0"/>
              <a:t>..</a:t>
            </a:r>
            <a:r>
              <a:rPr lang="vi-VN" smtClean="0"/>
              <a:t>.? </a:t>
            </a:r>
            <a:endParaRPr lang="en-US" smtClean="0"/>
          </a:p>
          <a:p>
            <a:pPr lvl="0"/>
            <a:r>
              <a:rPr lang="vi-VN" smtClean="0"/>
              <a:t>What </a:t>
            </a:r>
            <a:r>
              <a:rPr lang="vi-VN"/>
              <a:t>is </a:t>
            </a:r>
            <a:r>
              <a:rPr lang="vi-VN"/>
              <a:t>meant </a:t>
            </a:r>
            <a:r>
              <a:rPr lang="vi-VN" smtClean="0"/>
              <a:t>by…?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9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mtClean="0"/>
              <a:t>Assessment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15400" cy="5257800"/>
          </a:xfrm>
        </p:spPr>
        <p:txBody>
          <a:bodyPr>
            <a:normAutofit fontScale="85000" lnSpcReduction="10000"/>
          </a:bodyPr>
          <a:lstStyle/>
          <a:p>
            <a:r>
              <a:rPr lang="vi-VN" smtClean="0"/>
              <a:t>Interpret </a:t>
            </a:r>
            <a:r>
              <a:rPr lang="vi-VN"/>
              <a:t>pictures of scenes from the story or art print.</a:t>
            </a:r>
            <a:endParaRPr lang="en-US"/>
          </a:p>
          <a:p>
            <a:r>
              <a:rPr lang="vi-VN"/>
              <a:t>Explain selected ideas or parts from the story in his or her own words.</a:t>
            </a:r>
            <a:endParaRPr lang="en-US"/>
          </a:p>
          <a:p>
            <a:r>
              <a:rPr lang="vi-VN"/>
              <a:t>Draw a picture and/or write a sentence showing what happened before and after a passage or illustration found in the book. (visualizing)</a:t>
            </a:r>
            <a:endParaRPr lang="en-US"/>
          </a:p>
          <a:p>
            <a:r>
              <a:rPr lang="vi-VN"/>
              <a:t>Predict what could happen next in the story before the reading of the entire book is completed.</a:t>
            </a:r>
            <a:endParaRPr lang="en-US"/>
          </a:p>
          <a:p>
            <a:r>
              <a:rPr lang="vi-VN"/>
              <a:t>Construct a pictorial time-line that summarizes what happens in the story.</a:t>
            </a:r>
            <a:endParaRPr lang="en-US"/>
          </a:p>
          <a:p>
            <a:r>
              <a:rPr lang="vi-VN"/>
              <a:t>Explain how the main character felt at the beginning, middle, and /or end of the </a:t>
            </a:r>
            <a:r>
              <a:rPr lang="vi-VN"/>
              <a:t>story</a:t>
            </a:r>
            <a:r>
              <a:rPr lang="vi-VN" smtClean="0"/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25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b="1" smtClean="0"/>
              <a:t>Application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 smtClean="0"/>
              <a:t>Solve </a:t>
            </a:r>
            <a:r>
              <a:rPr lang="vi-VN"/>
              <a:t>problems in new situations by applying acquired knowledge, facts, techniques and rules in a different, or new way.</a:t>
            </a:r>
            <a:endParaRPr lang="en-US"/>
          </a:p>
          <a:p>
            <a:pPr marL="0" indent="0" algn="ctr">
              <a:buNone/>
            </a:pPr>
            <a:r>
              <a:rPr lang="vi-VN" b="1" smtClean="0"/>
              <a:t>Keywords:</a:t>
            </a:r>
            <a:endParaRPr lang="en-US" b="1" smtClean="0"/>
          </a:p>
          <a:p>
            <a:pPr marL="0" indent="0" algn="ctr">
              <a:buNone/>
            </a:pPr>
            <a:r>
              <a:rPr lang="vi-VN" smtClean="0"/>
              <a:t>apply</a:t>
            </a:r>
            <a:r>
              <a:rPr lang="en-US" smtClean="0"/>
              <a:t>,</a:t>
            </a:r>
            <a:r>
              <a:rPr lang="vi-VN" smtClean="0"/>
              <a:t> build</a:t>
            </a:r>
            <a:r>
              <a:rPr lang="en-US" smtClean="0"/>
              <a:t>,</a:t>
            </a:r>
            <a:r>
              <a:rPr lang="vi-VN" smtClean="0"/>
              <a:t> </a:t>
            </a:r>
            <a:r>
              <a:rPr lang="vi-VN"/>
              <a:t>choose, construct, develop, interview, make use of, organize, experiment with, plan, select, solve, utilize</a:t>
            </a:r>
            <a:r>
              <a:rPr lang="vi-VN"/>
              <a:t>, </a:t>
            </a:r>
            <a:r>
              <a:rPr lang="vi-VN" smtClean="0"/>
              <a:t>model,</a:t>
            </a:r>
            <a:r>
              <a:rPr lang="en-US" smtClean="0"/>
              <a:t> </a:t>
            </a:r>
            <a:r>
              <a:rPr lang="vi-VN" smtClean="0"/>
              <a:t>identify</a:t>
            </a:r>
            <a:r>
              <a:rPr lang="en-US" smtClean="0"/>
              <a:t>…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2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15400" cy="6781800"/>
          </a:xfrm>
        </p:spPr>
        <p:txBody>
          <a:bodyPr>
            <a:noAutofit/>
          </a:bodyPr>
          <a:lstStyle/>
          <a:p>
            <a:pPr lvl="0"/>
            <a:r>
              <a:rPr lang="vi-VN" sz="2750"/>
              <a:t>How would you </a:t>
            </a:r>
            <a:r>
              <a:rPr lang="vi-VN" sz="2750"/>
              <a:t>use</a:t>
            </a:r>
            <a:r>
              <a:rPr lang="vi-VN" sz="2750" smtClean="0"/>
              <a:t>...?</a:t>
            </a:r>
            <a:endParaRPr lang="en-US" sz="2750" smtClean="0"/>
          </a:p>
          <a:p>
            <a:pPr lvl="0"/>
            <a:r>
              <a:rPr lang="vi-VN" sz="2750" smtClean="0"/>
              <a:t>How </a:t>
            </a:r>
            <a:r>
              <a:rPr lang="vi-VN" sz="2750"/>
              <a:t>would </a:t>
            </a:r>
            <a:r>
              <a:rPr lang="vi-VN" sz="2750"/>
              <a:t>you </a:t>
            </a:r>
            <a:r>
              <a:rPr lang="vi-VN" sz="2750" smtClean="0"/>
              <a:t>solve</a:t>
            </a:r>
            <a:r>
              <a:rPr lang="en-US" sz="2750" smtClean="0"/>
              <a:t>…</a:t>
            </a:r>
            <a:r>
              <a:rPr lang="vi-VN" sz="2750" smtClean="0"/>
              <a:t>using </a:t>
            </a:r>
            <a:r>
              <a:rPr lang="vi-VN" sz="2750"/>
              <a:t>what you’ve learned...?</a:t>
            </a:r>
            <a:endParaRPr lang="en-US" sz="2750"/>
          </a:p>
          <a:p>
            <a:pPr lvl="0"/>
            <a:r>
              <a:rPr lang="vi-VN" sz="2750"/>
              <a:t>What examples can you find to</a:t>
            </a:r>
            <a:r>
              <a:rPr lang="vi-VN" sz="2750"/>
              <a:t>...? </a:t>
            </a:r>
            <a:endParaRPr lang="en-US" sz="2750" smtClean="0"/>
          </a:p>
          <a:p>
            <a:pPr lvl="0"/>
            <a:r>
              <a:rPr lang="vi-VN" sz="2750" smtClean="0"/>
              <a:t>How </a:t>
            </a:r>
            <a:r>
              <a:rPr lang="vi-VN" sz="2750"/>
              <a:t>would you show your understanding of...?</a:t>
            </a:r>
            <a:endParaRPr lang="en-US" sz="2750"/>
          </a:p>
          <a:p>
            <a:pPr lvl="0"/>
            <a:r>
              <a:rPr lang="vi-VN" sz="2750"/>
              <a:t>How would </a:t>
            </a:r>
            <a:r>
              <a:rPr lang="vi-VN" sz="2750"/>
              <a:t>you </a:t>
            </a:r>
            <a:r>
              <a:rPr lang="vi-VN" sz="2750" smtClean="0"/>
              <a:t>organize</a:t>
            </a:r>
            <a:r>
              <a:rPr lang="en-US" sz="2750" smtClean="0"/>
              <a:t>…</a:t>
            </a:r>
            <a:r>
              <a:rPr lang="vi-VN" sz="2750" smtClean="0"/>
              <a:t>to </a:t>
            </a:r>
            <a:r>
              <a:rPr lang="vi-VN" sz="2750"/>
              <a:t>show...?</a:t>
            </a:r>
            <a:endParaRPr lang="en-US" sz="2750"/>
          </a:p>
          <a:p>
            <a:pPr lvl="0"/>
            <a:r>
              <a:rPr lang="vi-VN" sz="2750"/>
              <a:t>How would you apply what you learned </a:t>
            </a:r>
            <a:r>
              <a:rPr lang="vi-VN" sz="2750"/>
              <a:t>to </a:t>
            </a:r>
            <a:r>
              <a:rPr lang="vi-VN" sz="2750" smtClean="0"/>
              <a:t>develop…?</a:t>
            </a:r>
            <a:endParaRPr lang="en-US" sz="2750"/>
          </a:p>
          <a:p>
            <a:pPr lvl="0"/>
            <a:r>
              <a:rPr lang="vi-VN" sz="2750"/>
              <a:t>What approach would you </a:t>
            </a:r>
            <a:r>
              <a:rPr lang="vi-VN" sz="2750"/>
              <a:t>use </a:t>
            </a:r>
            <a:r>
              <a:rPr lang="vi-VN" sz="2750" smtClean="0"/>
              <a:t>to…? </a:t>
            </a:r>
            <a:endParaRPr lang="en-US" sz="2750" smtClean="0"/>
          </a:p>
          <a:p>
            <a:pPr lvl="0"/>
            <a:r>
              <a:rPr lang="vi-VN" sz="2750" smtClean="0"/>
              <a:t>What </a:t>
            </a:r>
            <a:r>
              <a:rPr lang="vi-VN" sz="2750"/>
              <a:t>other way would you </a:t>
            </a:r>
            <a:r>
              <a:rPr lang="vi-VN" sz="2750"/>
              <a:t>plan </a:t>
            </a:r>
            <a:r>
              <a:rPr lang="vi-VN" sz="2750" smtClean="0"/>
              <a:t>to</a:t>
            </a:r>
            <a:r>
              <a:rPr lang="en-US" sz="2750" smtClean="0"/>
              <a:t>..</a:t>
            </a:r>
            <a:r>
              <a:rPr lang="vi-VN" sz="2750" smtClean="0"/>
              <a:t>.?</a:t>
            </a:r>
            <a:endParaRPr lang="en-US" sz="2750"/>
          </a:p>
          <a:p>
            <a:pPr lvl="0"/>
            <a:r>
              <a:rPr lang="vi-VN" sz="2750"/>
              <a:t>What would </a:t>
            </a:r>
            <a:r>
              <a:rPr lang="vi-VN" sz="2750"/>
              <a:t>result </a:t>
            </a:r>
            <a:r>
              <a:rPr lang="vi-VN" sz="2750" smtClean="0"/>
              <a:t>if</a:t>
            </a:r>
            <a:r>
              <a:rPr lang="en-US" sz="2750" smtClean="0"/>
              <a:t>..</a:t>
            </a:r>
            <a:r>
              <a:rPr lang="vi-VN" sz="2750" smtClean="0"/>
              <a:t>.? </a:t>
            </a:r>
            <a:endParaRPr lang="en-US" sz="2750" smtClean="0"/>
          </a:p>
          <a:p>
            <a:pPr lvl="0"/>
            <a:r>
              <a:rPr lang="vi-VN" sz="2750" smtClean="0"/>
              <a:t>Can </a:t>
            </a:r>
            <a:r>
              <a:rPr lang="vi-VN" sz="2750"/>
              <a:t>you make use of the </a:t>
            </a:r>
            <a:r>
              <a:rPr lang="vi-VN" sz="2750"/>
              <a:t>facts </a:t>
            </a:r>
            <a:r>
              <a:rPr lang="vi-VN" sz="2750" smtClean="0"/>
              <a:t>to…?</a:t>
            </a:r>
            <a:endParaRPr lang="en-US" sz="2750"/>
          </a:p>
          <a:p>
            <a:pPr lvl="0"/>
            <a:r>
              <a:rPr lang="vi-VN" sz="2750"/>
              <a:t>What elements would you use </a:t>
            </a:r>
            <a:r>
              <a:rPr lang="vi-VN" sz="2750"/>
              <a:t>to </a:t>
            </a:r>
            <a:r>
              <a:rPr lang="vi-VN" sz="2750" smtClean="0"/>
              <a:t>change…? </a:t>
            </a:r>
            <a:endParaRPr lang="en-US" sz="2750" smtClean="0"/>
          </a:p>
          <a:p>
            <a:pPr lvl="0"/>
            <a:r>
              <a:rPr lang="vi-VN" sz="2750" smtClean="0"/>
              <a:t>What </a:t>
            </a:r>
            <a:r>
              <a:rPr lang="vi-VN" sz="2750"/>
              <a:t>facts would you select </a:t>
            </a:r>
            <a:r>
              <a:rPr lang="vi-VN" sz="2750"/>
              <a:t>to </a:t>
            </a:r>
            <a:r>
              <a:rPr lang="vi-VN" sz="2750" smtClean="0"/>
              <a:t>show…?</a:t>
            </a:r>
            <a:endParaRPr lang="en-US" sz="2750"/>
          </a:p>
          <a:p>
            <a:r>
              <a:rPr lang="vi-VN" sz="2750"/>
              <a:t>What questions would you ask during an interview?</a:t>
            </a:r>
            <a:endParaRPr lang="en-US" sz="2750"/>
          </a:p>
        </p:txBody>
      </p:sp>
    </p:spTree>
    <p:extLst>
      <p:ext uri="{BB962C8B-B14F-4D97-AF65-F5344CB8AC3E}">
        <p14:creationId xmlns:p14="http://schemas.microsoft.com/office/powerpoint/2010/main" val="137729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1210</Words>
  <Application>Microsoft Office PowerPoint</Application>
  <PresentationFormat>On-screen Show (4:3)</PresentationFormat>
  <Paragraphs>125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LEVELS OF COGNITIVE COMPETENCE</vt:lpstr>
      <vt:lpstr>Knowledge</vt:lpstr>
      <vt:lpstr>PowerPoint Presentation</vt:lpstr>
      <vt:lpstr>Assessment</vt:lpstr>
      <vt:lpstr>Comprehension</vt:lpstr>
      <vt:lpstr>PowerPoint Presentation</vt:lpstr>
      <vt:lpstr>Assessment</vt:lpstr>
      <vt:lpstr>Application</vt:lpstr>
      <vt:lpstr>PowerPoint Presentation</vt:lpstr>
      <vt:lpstr>Assessment</vt:lpstr>
      <vt:lpstr>Higher levels</vt:lpstr>
      <vt:lpstr>PowerPoint Presentation</vt:lpstr>
      <vt:lpstr>PowerPoint Presentation</vt:lpstr>
      <vt:lpstr>TASKS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LEVELS OF COGNITIVE COMPETENCE</dc:title>
  <dc:creator>a</dc:creator>
  <cp:lastModifiedBy>a</cp:lastModifiedBy>
  <cp:revision>6</cp:revision>
  <dcterms:created xsi:type="dcterms:W3CDTF">2016-12-10T06:12:13Z</dcterms:created>
  <dcterms:modified xsi:type="dcterms:W3CDTF">2016-12-10T09:26:07Z</dcterms:modified>
</cp:coreProperties>
</file>